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92000"/>
  <p:notesSz cx="6858000" cy="9144000"/>
  <p:embeddedFontLst>
    <p:embeddedFont>
      <p:font typeface="Robot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2" roundtripDataSignature="AMtx7mjhRomXQJaZ//9LcKGA7kgM7ySR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680BA8E-FE7B-41C2-8CA3-77D1797E69AE}">
  <a:tblStyle styleId="{7680BA8E-FE7B-41C2-8CA3-77D1797E69A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 txBox="1"/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4"/>
          <p:cNvSpPr txBox="1"/>
          <p:nvPr>
            <p:ph idx="1" type="body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1pPr>
            <a:lvl2pPr indent="-3429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2pPr>
            <a:lvl3pPr indent="-3429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3pPr>
            <a:lvl4pPr indent="-3429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4pPr>
            <a:lvl5pPr indent="-3429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5pPr>
            <a:lvl6pPr indent="-3429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6pPr>
            <a:lvl7pPr indent="-3429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7pPr>
            <a:lvl8pPr indent="-3429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8pPr>
            <a:lvl9pPr indent="-3429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9pPr>
          </a:lstStyle>
          <a:p/>
        </p:txBody>
      </p:sp>
      <p:sp>
        <p:nvSpPr>
          <p:cNvPr id="14" name="Google Shape;14;p24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4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4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3"/>
          <p:cNvSpPr txBox="1"/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3"/>
          <p:cNvSpPr txBox="1"/>
          <p:nvPr>
            <p:ph idx="1" type="body"/>
          </p:nvPr>
        </p:nvSpPr>
        <p:spPr>
          <a:xfrm rot="5400000">
            <a:off x="4170426" y="-1482090"/>
            <a:ext cx="3766185" cy="10753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1pPr>
            <a:lvl2pPr indent="-3429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2pPr>
            <a:lvl3pPr indent="-3429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3pPr>
            <a:lvl4pPr indent="-3429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4pPr>
            <a:lvl5pPr indent="-3429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5pPr>
            <a:lvl6pPr indent="-3429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6pPr>
            <a:lvl7pPr indent="-3429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7pPr>
            <a:lvl8pPr indent="-3429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8pPr>
            <a:lvl9pPr indent="-3429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9pPr>
          </a:lstStyle>
          <a:p/>
        </p:txBody>
      </p:sp>
      <p:sp>
        <p:nvSpPr>
          <p:cNvPr id="73" name="Google Shape;73;p33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3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3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4"/>
          <p:cNvSpPr txBox="1"/>
          <p:nvPr>
            <p:ph type="title"/>
          </p:nvPr>
        </p:nvSpPr>
        <p:spPr>
          <a:xfrm rot="5400000">
            <a:off x="7658100" y="1781175"/>
            <a:ext cx="48006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4"/>
          <p:cNvSpPr txBox="1"/>
          <p:nvPr>
            <p:ph idx="1" type="body"/>
          </p:nvPr>
        </p:nvSpPr>
        <p:spPr>
          <a:xfrm rot="5400000">
            <a:off x="1938338" y="-452437"/>
            <a:ext cx="5400675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1pPr>
            <a:lvl2pPr indent="-3429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2pPr>
            <a:lvl3pPr indent="-3429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3pPr>
            <a:lvl4pPr indent="-3429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4pPr>
            <a:lvl5pPr indent="-3429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5pPr>
            <a:lvl6pPr indent="-3429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6pPr>
            <a:lvl7pPr indent="-3429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7pPr>
            <a:lvl8pPr indent="-3429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8pPr>
            <a:lvl9pPr indent="-3429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9pPr>
          </a:lstStyle>
          <a:p/>
        </p:txBody>
      </p:sp>
      <p:sp>
        <p:nvSpPr>
          <p:cNvPr id="79" name="Google Shape;79;p34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4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4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5"/>
          <p:cNvSpPr txBox="1"/>
          <p:nvPr>
            <p:ph type="ctrTitle"/>
          </p:nvPr>
        </p:nvSpPr>
        <p:spPr>
          <a:xfrm>
            <a:off x="603504" y="770467"/>
            <a:ext cx="10782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Calibri"/>
              <a:buNone/>
              <a:defRPr sz="8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5"/>
          <p:cNvSpPr txBox="1"/>
          <p:nvPr>
            <p:ph idx="1" type="subTitle"/>
          </p:nvPr>
        </p:nvSpPr>
        <p:spPr>
          <a:xfrm>
            <a:off x="667512" y="4206876"/>
            <a:ext cx="9228201" cy="164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  <a:defRPr sz="2800"/>
            </a:lvl2pPr>
            <a:lvl3pPr lvl="2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sz="2400"/>
            </a:lvl3pPr>
            <a:lvl4pPr lvl="3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4pPr>
            <a:lvl5pPr lvl="4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5pPr>
            <a:lvl6pPr lvl="5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6pPr>
            <a:lvl7pPr lvl="6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7pPr>
            <a:lvl8pPr lvl="7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8pPr>
            <a:lvl9pPr lvl="8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21" name="Google Shape;21;p25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5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5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0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0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0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0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0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0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0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0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6"/>
          <p:cNvSpPr txBox="1"/>
          <p:nvPr>
            <p:ph type="title"/>
          </p:nvPr>
        </p:nvSpPr>
        <p:spPr>
          <a:xfrm>
            <a:off x="603504" y="767419"/>
            <a:ext cx="10780776" cy="33558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Calibri"/>
              <a:buNone/>
              <a:defRPr b="0" sz="8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6"/>
          <p:cNvSpPr txBox="1"/>
          <p:nvPr>
            <p:ph idx="1" type="body"/>
          </p:nvPr>
        </p:nvSpPr>
        <p:spPr>
          <a:xfrm>
            <a:off x="667512" y="4204209"/>
            <a:ext cx="9226296" cy="164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26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6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6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 txBox="1"/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7"/>
          <p:cNvSpPr txBox="1"/>
          <p:nvPr>
            <p:ph idx="1" type="body"/>
          </p:nvPr>
        </p:nvSpPr>
        <p:spPr>
          <a:xfrm>
            <a:off x="676656" y="1998134"/>
            <a:ext cx="4663440" cy="376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1pPr>
            <a:lvl2pPr indent="-3556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2pPr>
            <a:lvl3pPr indent="-3429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3pPr>
            <a:lvl4pPr indent="-3302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4pPr>
            <a:lvl5pPr indent="-3302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5pPr>
            <a:lvl6pPr indent="-3302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6pPr>
            <a:lvl7pPr indent="-3302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7pPr>
            <a:lvl8pPr indent="-3302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8pPr>
            <a:lvl9pPr indent="-3302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9pPr>
          </a:lstStyle>
          <a:p/>
        </p:txBody>
      </p:sp>
      <p:sp>
        <p:nvSpPr>
          <p:cNvPr id="33" name="Google Shape;33;p27"/>
          <p:cNvSpPr txBox="1"/>
          <p:nvPr>
            <p:ph idx="2" type="body"/>
          </p:nvPr>
        </p:nvSpPr>
        <p:spPr>
          <a:xfrm>
            <a:off x="6011330" y="1998134"/>
            <a:ext cx="4663440" cy="376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1pPr>
            <a:lvl2pPr indent="-3556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2pPr>
            <a:lvl3pPr indent="-3429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3pPr>
            <a:lvl4pPr indent="-3302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4pPr>
            <a:lvl5pPr indent="-3302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5pPr>
            <a:lvl6pPr indent="-3302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6pPr>
            <a:lvl7pPr indent="-3302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7pPr>
            <a:lvl8pPr indent="-3302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8pPr>
            <a:lvl9pPr indent="-3302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9pPr>
          </a:lstStyle>
          <a:p/>
        </p:txBody>
      </p:sp>
      <p:sp>
        <p:nvSpPr>
          <p:cNvPr id="34" name="Google Shape;34;p27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7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/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8"/>
          <p:cNvSpPr txBox="1"/>
          <p:nvPr>
            <p:ph idx="1" type="body"/>
          </p:nvPr>
        </p:nvSpPr>
        <p:spPr>
          <a:xfrm>
            <a:off x="676656" y="2040467"/>
            <a:ext cx="4663440" cy="7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200"/>
              <a:buNone/>
              <a:defRPr b="0" sz="2200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28"/>
          <p:cNvSpPr txBox="1"/>
          <p:nvPr>
            <p:ph idx="2" type="body"/>
          </p:nvPr>
        </p:nvSpPr>
        <p:spPr>
          <a:xfrm>
            <a:off x="676656" y="2753084"/>
            <a:ext cx="466344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1pPr>
            <a:lvl2pPr indent="-3556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2pPr>
            <a:lvl3pPr indent="-3429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3pPr>
            <a:lvl4pPr indent="-3302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4pPr>
            <a:lvl5pPr indent="-3302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5pPr>
            <a:lvl6pPr indent="-3302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6pPr>
            <a:lvl7pPr indent="-3302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7pPr>
            <a:lvl8pPr indent="-3302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8pPr>
            <a:lvl9pPr indent="-3302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9pPr>
          </a:lstStyle>
          <a:p/>
        </p:txBody>
      </p:sp>
      <p:sp>
        <p:nvSpPr>
          <p:cNvPr id="41" name="Google Shape;41;p28"/>
          <p:cNvSpPr txBox="1"/>
          <p:nvPr>
            <p:ph idx="3" type="body"/>
          </p:nvPr>
        </p:nvSpPr>
        <p:spPr>
          <a:xfrm>
            <a:off x="6007608" y="2038435"/>
            <a:ext cx="4663440" cy="722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200"/>
              <a:buNone/>
              <a:defRPr b="0" sz="2200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28"/>
          <p:cNvSpPr txBox="1"/>
          <p:nvPr>
            <p:ph idx="4" type="body"/>
          </p:nvPr>
        </p:nvSpPr>
        <p:spPr>
          <a:xfrm>
            <a:off x="6007608" y="2750990"/>
            <a:ext cx="466344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1pPr>
            <a:lvl2pPr indent="-3556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2pPr>
            <a:lvl3pPr indent="-3429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3pPr>
            <a:lvl4pPr indent="-3302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4pPr>
            <a:lvl5pPr indent="-3302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5pPr>
            <a:lvl6pPr indent="-3302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6pPr>
            <a:lvl7pPr indent="-3302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7pPr>
            <a:lvl8pPr indent="-3302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8pPr>
            <a:lvl9pPr indent="-3302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9pPr>
          </a:lstStyle>
          <a:p/>
        </p:txBody>
      </p:sp>
      <p:sp>
        <p:nvSpPr>
          <p:cNvPr id="43" name="Google Shape;43;p28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8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8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/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9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9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9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0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0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0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31"/>
          <p:cNvSpPr txBox="1"/>
          <p:nvPr>
            <p:ph type="title"/>
          </p:nvPr>
        </p:nvSpPr>
        <p:spPr>
          <a:xfrm>
            <a:off x="8261404" y="542282"/>
            <a:ext cx="338328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  <a:defRPr sz="4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1"/>
          <p:cNvSpPr txBox="1"/>
          <p:nvPr>
            <p:ph idx="1" type="body"/>
          </p:nvPr>
        </p:nvSpPr>
        <p:spPr>
          <a:xfrm>
            <a:off x="762000" y="762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3200"/>
              <a:buChar char=" "/>
              <a:defRPr sz="3200"/>
            </a:lvl1pPr>
            <a:lvl2pPr indent="-4064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800"/>
              <a:buChar char=" "/>
              <a:defRPr sz="2800"/>
            </a:lvl2pPr>
            <a:lvl3pPr indent="-3810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3pPr>
            <a:lvl4pPr indent="-3556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4pPr>
            <a:lvl5pPr indent="-3556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5pPr>
            <a:lvl6pPr indent="-3556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6pPr>
            <a:lvl7pPr indent="-3556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7pPr>
            <a:lvl8pPr indent="-3556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8pPr>
            <a:lvl9pPr indent="-3556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9pPr>
          </a:lstStyle>
          <a:p/>
        </p:txBody>
      </p:sp>
      <p:sp>
        <p:nvSpPr>
          <p:cNvPr id="59" name="Google Shape;59;p31"/>
          <p:cNvSpPr txBox="1"/>
          <p:nvPr>
            <p:ph idx="2" type="body"/>
          </p:nvPr>
        </p:nvSpPr>
        <p:spPr>
          <a:xfrm>
            <a:off x="8275982" y="2511813"/>
            <a:ext cx="3398520" cy="312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alibri"/>
              <a:buNone/>
              <a:defRPr sz="1800">
                <a:solidFill>
                  <a:srgbClr val="262626"/>
                </a:solidFill>
              </a:defRPr>
            </a:lvl1pPr>
            <a:lvl2pPr indent="-2286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0" name="Google Shape;60;p31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1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1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0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0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0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0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0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0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0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0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bg>
      <p:bgPr>
        <a:solidFill>
          <a:schemeClr val="accen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2"/>
          <p:cNvSpPr txBox="1"/>
          <p:nvPr>
            <p:ph type="title"/>
          </p:nvPr>
        </p:nvSpPr>
        <p:spPr>
          <a:xfrm>
            <a:off x="649224" y="5418667"/>
            <a:ext cx="10780776" cy="6132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  <a:defRPr b="0" sz="32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2"/>
          <p:cNvSpPr/>
          <p:nvPr>
            <p:ph idx="2" type="pic"/>
          </p:nvPr>
        </p:nvSpPr>
        <p:spPr>
          <a:xfrm>
            <a:off x="0" y="0"/>
            <a:ext cx="12192000" cy="5330952"/>
          </a:xfrm>
          <a:prstGeom prst="rect">
            <a:avLst/>
          </a:prstGeom>
          <a:solidFill>
            <a:srgbClr val="B7E0E9"/>
          </a:solidFill>
          <a:ln>
            <a:noFill/>
          </a:ln>
        </p:spPr>
      </p:sp>
      <p:sp>
        <p:nvSpPr>
          <p:cNvPr id="66" name="Google Shape;66;p32"/>
          <p:cNvSpPr txBox="1"/>
          <p:nvPr>
            <p:ph idx="1" type="body"/>
          </p:nvPr>
        </p:nvSpPr>
        <p:spPr>
          <a:xfrm>
            <a:off x="676656" y="5909735"/>
            <a:ext cx="9229344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>
                <a:solidFill>
                  <a:srgbClr val="262626"/>
                </a:solidFill>
              </a:defRPr>
            </a:lvl1pPr>
            <a:lvl2pPr indent="-2286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32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2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2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0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0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0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0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0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0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0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0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/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  <a:defRPr b="0" i="0" sz="5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3"/>
          <p:cNvSpPr txBox="1"/>
          <p:nvPr>
            <p:ph idx="1" type="body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 "/>
              <a:defRPr b="0" i="0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 "/>
              <a:defRPr b="0" i="0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 "/>
              <a:defRPr b="0" i="1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3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3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3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>
            <p:ph idx="1" type="body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9144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95D2DD"/>
              </a:buClr>
              <a:buSzPts val="8000"/>
              <a:buNone/>
            </a:pPr>
            <a:r>
              <a:rPr b="1" lang="en-US" sz="8000">
                <a:solidFill>
                  <a:srgbClr val="95D2DD"/>
                </a:solidFill>
              </a:rPr>
              <a:t>Osazone test</a:t>
            </a:r>
            <a:endParaRPr/>
          </a:p>
          <a:p>
            <a:pPr indent="0" lvl="0" marL="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147" y="112296"/>
            <a:ext cx="11245516" cy="405865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0"/>
          <p:cNvSpPr txBox="1"/>
          <p:nvPr/>
        </p:nvSpPr>
        <p:spPr>
          <a:xfrm>
            <a:off x="601578" y="4363453"/>
            <a:ext cx="1098884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Here the glucose and galactose are also epimer on C4 so the produce different osazones. 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"/>
          <p:cNvSpPr txBox="1"/>
          <p:nvPr>
            <p:ph type="title"/>
          </p:nvPr>
        </p:nvSpPr>
        <p:spPr>
          <a:xfrm>
            <a:off x="838200" y="365125"/>
            <a:ext cx="10515600" cy="6721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5D2DD"/>
              </a:buClr>
              <a:buSzPct val="100000"/>
              <a:buFont typeface="Calibri"/>
              <a:buNone/>
            </a:pPr>
            <a:r>
              <a:rPr b="1" lang="en-US">
                <a:solidFill>
                  <a:srgbClr val="95D2DD"/>
                </a:solidFill>
              </a:rPr>
              <a:t>Procedure:</a:t>
            </a:r>
            <a:endParaRPr b="1">
              <a:solidFill>
                <a:srgbClr val="95D2DD"/>
              </a:solidFill>
            </a:endParaRPr>
          </a:p>
        </p:txBody>
      </p:sp>
      <p:sp>
        <p:nvSpPr>
          <p:cNvPr id="143" name="Google Shape;143;p11"/>
          <p:cNvSpPr txBox="1"/>
          <p:nvPr>
            <p:ph idx="1" type="body"/>
          </p:nvPr>
        </p:nvSpPr>
        <p:spPr>
          <a:xfrm>
            <a:off x="838200" y="1269242"/>
            <a:ext cx="10515600" cy="49077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52400" lvl="0" marL="9144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b="0" i="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Take 5 ml of test solution in a clean, dry test tube.</a:t>
            </a:r>
            <a:endParaRPr/>
          </a:p>
          <a:p>
            <a:pPr indent="-15240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b="0" i="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0.3 g of osazone mixture (phenyl hydrazine and sodium acetate ) and five drops of glacial acetic acid to the test tube.</a:t>
            </a:r>
            <a:endParaRPr/>
          </a:p>
          <a:p>
            <a:pPr indent="-15240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b="0" i="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Mix it well and warm the test tube gently in the water bath if required to dissolve all the elements.</a:t>
            </a:r>
            <a:endParaRPr/>
          </a:p>
          <a:p>
            <a:pPr indent="-15240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b="0" i="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Keep the test tube in boiling water and observe the formation of crystals at various time points.</a:t>
            </a:r>
            <a:endParaRPr/>
          </a:p>
          <a:p>
            <a:pPr indent="-15240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b="0" i="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Observe the shape of the crystal under low magnification under a microscope.</a:t>
            </a:r>
            <a:endParaRPr/>
          </a:p>
          <a:p>
            <a:pPr indent="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"/>
          <p:cNvSpPr txBox="1"/>
          <p:nvPr>
            <p:ph type="title"/>
          </p:nvPr>
        </p:nvSpPr>
        <p:spPr>
          <a:xfrm>
            <a:off x="838200" y="365125"/>
            <a:ext cx="10515600" cy="6721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5D2DD"/>
              </a:buClr>
              <a:buSzPct val="100000"/>
              <a:buFont typeface="Arial"/>
              <a:buNone/>
            </a:pPr>
            <a:r>
              <a:rPr b="1" i="0" lang="en-US">
                <a:solidFill>
                  <a:srgbClr val="95D2DD"/>
                </a:solidFill>
                <a:latin typeface="Arial"/>
                <a:ea typeface="Arial"/>
                <a:cs typeface="Arial"/>
                <a:sym typeface="Arial"/>
              </a:rPr>
              <a:t>Result and Interpretation of Osazone Test</a:t>
            </a:r>
            <a:endParaRPr>
              <a:solidFill>
                <a:srgbClr val="95D2DD"/>
              </a:solidFill>
            </a:endParaRPr>
          </a:p>
        </p:txBody>
      </p:sp>
      <p:sp>
        <p:nvSpPr>
          <p:cNvPr id="149" name="Google Shape;149;p12"/>
          <p:cNvSpPr txBox="1"/>
          <p:nvPr>
            <p:ph idx="1" type="body"/>
          </p:nvPr>
        </p:nvSpPr>
        <p:spPr>
          <a:xfrm>
            <a:off x="838200" y="1187354"/>
            <a:ext cx="10515600" cy="5459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52400" lvl="0" marL="9144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Based on the shape and structure of the crystals and their time of appearance, different sugars can be identified.</a:t>
            </a:r>
            <a:endParaRPr/>
          </a:p>
          <a:p>
            <a:pPr indent="-15240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following is a chart for the identification of reducing sugar:-</a:t>
            </a:r>
            <a:endParaRPr/>
          </a:p>
          <a:p>
            <a:pPr indent="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t/>
            </a:r>
            <a:endParaRPr/>
          </a:p>
        </p:txBody>
      </p:sp>
      <p:graphicFrame>
        <p:nvGraphicFramePr>
          <p:cNvPr id="150" name="Google Shape;150;p12"/>
          <p:cNvGraphicFramePr/>
          <p:nvPr/>
        </p:nvGraphicFramePr>
        <p:xfrm>
          <a:off x="1088570" y="26443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{7680BA8E-FE7B-41C2-8CA3-77D1797E69AE}</a:tableStyleId>
              </a:tblPr>
              <a:tblGrid>
                <a:gridCol w="3151125"/>
                <a:gridCol w="2732450"/>
                <a:gridCol w="3782300"/>
              </a:tblGrid>
              <a:tr h="434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Carbohydrate</a:t>
                      </a:r>
                      <a:endParaRPr b="0" sz="1800" u="none" cap="none" strike="noStrike"/>
                    </a:p>
                  </a:txBody>
                  <a:tcPr marT="76200" marB="76200" marR="76200" marL="76200" anchor="ctr">
                    <a:lnL cap="flat" cmpd="sng" w="12700">
                      <a:solidFill>
                        <a:srgbClr val="200FB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011B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00F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010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Time of formation </a:t>
                      </a:r>
                      <a:endParaRPr b="0" sz="1800" u="none" cap="none" strike="noStrike"/>
                    </a:p>
                  </a:txBody>
                  <a:tcPr marT="76200" marB="76200" marR="76200" marL="76200" anchor="ctr">
                    <a:lnL cap="flat" cmpd="sng" w="12700">
                      <a:solidFill>
                        <a:srgbClr val="3011B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012B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011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012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Crystalline structure</a:t>
                      </a:r>
                      <a:endParaRPr b="0" sz="1800" u="none" cap="none" strike="noStrike"/>
                    </a:p>
                  </a:txBody>
                  <a:tcPr marT="76200" marB="76200" marR="76200" marL="76200" anchor="ctr">
                    <a:lnL cap="flat" cmpd="sng" w="12700">
                      <a:solidFill>
                        <a:srgbClr val="B012B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012B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012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012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51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Mannose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                                                Fructose</a:t>
                      </a:r>
                      <a:endParaRPr/>
                    </a:p>
                  </a:txBody>
                  <a:tcPr marT="76200" marB="76200" marR="76200" marL="76200" anchor="ctr">
                    <a:lnL cap="flat" cmpd="sng" w="12700">
                      <a:solidFill>
                        <a:srgbClr val="A010B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012B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010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015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30 </a:t>
                      </a:r>
                      <a:r>
                        <a:rPr b="1" lang="en-US" sz="1800" u="none" cap="none" strike="noStrike"/>
                        <a:t>sec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2 </a:t>
                      </a:r>
                      <a:r>
                        <a:rPr b="1" lang="en-US" sz="1800" u="none" cap="none" strike="noStrike"/>
                        <a:t>min</a:t>
                      </a:r>
                      <a:r>
                        <a:rPr b="0" lang="en-US" sz="1800" u="none" cap="none" strike="noStrike"/>
                        <a:t> </a:t>
                      </a:r>
                      <a:endParaRPr b="0" sz="1800" u="none" cap="none" strike="noStrike"/>
                    </a:p>
                  </a:txBody>
                  <a:tcPr marT="76200" marB="76200" marR="76200" marL="76200" anchor="ctr">
                    <a:lnL cap="flat" cmpd="sng" w="12700">
                      <a:solidFill>
                        <a:srgbClr val="2012B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012B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012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016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Needle shape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lang="en-US" sz="1800" u="none" cap="none" strike="noStrike"/>
                        <a:t>Needle shape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</a:txBody>
                  <a:tcPr marT="76200" marB="76200" marR="76200" marL="76200" anchor="ctr">
                    <a:lnL cap="flat" cmpd="sng" w="12700">
                      <a:solidFill>
                        <a:srgbClr val="2012B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012B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012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013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4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Glucose</a:t>
                      </a:r>
                      <a:endParaRPr/>
                    </a:p>
                  </a:txBody>
                  <a:tcPr marT="76200" marB="76200" marR="76200" marL="76200" anchor="ctr">
                    <a:lnL cap="flat" cmpd="sng" w="12700">
                      <a:solidFill>
                        <a:srgbClr val="B015B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016B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015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016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5 </a:t>
                      </a:r>
                      <a:r>
                        <a:rPr b="1" lang="en-US" sz="1800" u="none" cap="none" strike="noStrike"/>
                        <a:t>min</a:t>
                      </a:r>
                      <a:endParaRPr b="0" sz="1800" u="none" cap="none" strike="noStrike"/>
                    </a:p>
                  </a:txBody>
                  <a:tcPr marT="76200" marB="76200" marR="76200" marL="76200" anchor="ctr">
                    <a:lnL cap="flat" cmpd="sng" w="12700">
                      <a:solidFill>
                        <a:srgbClr val="7016B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013B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016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014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Needle shape</a:t>
                      </a:r>
                      <a:endParaRPr/>
                    </a:p>
                  </a:txBody>
                  <a:tcPr marT="76200" marB="76200" marR="76200" marL="76200" anchor="ctr">
                    <a:lnL cap="flat" cmpd="sng" w="12700">
                      <a:solidFill>
                        <a:srgbClr val="1013B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013B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013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013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4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Galactose</a:t>
                      </a:r>
                      <a:endParaRPr/>
                    </a:p>
                  </a:txBody>
                  <a:tcPr marT="76200" marB="76200" marR="76200" marL="76200" anchor="ctr">
                    <a:lnL cap="flat" cmpd="sng" w="12700">
                      <a:solidFill>
                        <a:srgbClr val="7016B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014B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016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014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20 </a:t>
                      </a:r>
                      <a:r>
                        <a:rPr b="1" lang="en-US" sz="1800" u="none" cap="none" strike="noStrike"/>
                        <a:t>min </a:t>
                      </a:r>
                      <a:endParaRPr b="0" sz="1800" u="none" cap="none" strike="noStrike"/>
                    </a:p>
                  </a:txBody>
                  <a:tcPr marT="76200" marB="76200" marR="76200" marL="76200" anchor="ctr">
                    <a:lnL cap="flat" cmpd="sng" w="12700">
                      <a:solidFill>
                        <a:srgbClr val="6014B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013B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014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016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Thorny ball shape</a:t>
                      </a:r>
                      <a:endParaRPr/>
                    </a:p>
                  </a:txBody>
                  <a:tcPr marT="76200" marB="76200" marR="76200" marL="76200" anchor="ctr">
                    <a:lnL cap="flat" cmpd="sng" w="12700">
                      <a:solidFill>
                        <a:srgbClr val="4013B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13B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013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010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4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Maltose</a:t>
                      </a:r>
                      <a:endParaRPr/>
                    </a:p>
                  </a:txBody>
                  <a:tcPr marT="76200" marB="76200" marR="76200" marL="76200" anchor="ctr">
                    <a:lnL cap="flat" cmpd="sng" w="12700">
                      <a:solidFill>
                        <a:srgbClr val="F014B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016B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014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010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30-45  </a:t>
                      </a:r>
                      <a:r>
                        <a:rPr b="1" lang="en-US" sz="1800" u="none" cap="none" strike="noStrike"/>
                        <a:t>min</a:t>
                      </a:r>
                      <a:endParaRPr b="0" sz="1800" u="none" cap="none" strike="noStrike"/>
                    </a:p>
                  </a:txBody>
                  <a:tcPr marT="76200" marB="76200" marR="76200" marL="76200" anchor="ctr">
                    <a:lnL cap="flat" cmpd="sng" w="12700">
                      <a:solidFill>
                        <a:srgbClr val="1016B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010B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016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010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Sunflower/ star shape</a:t>
                      </a:r>
                      <a:endParaRPr/>
                    </a:p>
                  </a:txBody>
                  <a:tcPr marT="76200" marB="76200" marR="76200" marL="76200" anchor="ctr">
                    <a:lnL cap="flat" cmpd="sng" w="12700">
                      <a:solidFill>
                        <a:srgbClr val="A010B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010B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010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010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13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Lactose</a:t>
                      </a:r>
                      <a:endParaRPr/>
                    </a:p>
                  </a:txBody>
                  <a:tcPr marT="76200" marB="76200" marR="76200" marL="76200" anchor="ctr">
                    <a:lnL cap="flat" cmpd="sng" w="12700">
                      <a:solidFill>
                        <a:srgbClr val="A010B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010B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010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010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lang="en-US" sz="1800" u="none" cap="none" strike="noStrike"/>
                        <a:t>30-45 </a:t>
                      </a:r>
                      <a:r>
                        <a:rPr b="1" lang="en-US" sz="1800" u="none" cap="none" strike="noStrike"/>
                        <a:t>min</a:t>
                      </a:r>
                      <a:endParaRPr b="0" sz="18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</a:txBody>
                  <a:tcPr marT="76200" marB="76200" marR="76200" marL="76200" anchor="ctr">
                    <a:lnL cap="flat" cmpd="sng" w="12700">
                      <a:solidFill>
                        <a:srgbClr val="A010B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010B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010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010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Cotton ball/ powder puff shape</a:t>
                      </a:r>
                      <a:endParaRPr/>
                    </a:p>
                  </a:txBody>
                  <a:tcPr marT="76200" marB="76200" marR="76200" marL="76200" anchor="ctr">
                    <a:lnL cap="flat" cmpd="sng" w="12700">
                      <a:solidFill>
                        <a:srgbClr val="A010B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010B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010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010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218" y="407964"/>
            <a:ext cx="11619914" cy="6450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"/>
          <p:cNvSpPr txBox="1"/>
          <p:nvPr>
            <p:ph type="title"/>
          </p:nvPr>
        </p:nvSpPr>
        <p:spPr>
          <a:xfrm>
            <a:off x="838200" y="365125"/>
            <a:ext cx="10515600" cy="4537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i="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i="0" lang="en-US">
                <a:solidFill>
                  <a:srgbClr val="95D2DD"/>
                </a:solidFill>
                <a:latin typeface="Calibri"/>
                <a:ea typeface="Calibri"/>
                <a:cs typeface="Calibri"/>
                <a:sym typeface="Calibri"/>
              </a:rPr>
              <a:t>Notes about Osazone Test</a:t>
            </a:r>
            <a:endParaRPr>
              <a:solidFill>
                <a:srgbClr val="95D2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4"/>
          <p:cNvSpPr txBox="1"/>
          <p:nvPr>
            <p:ph idx="1" type="body"/>
          </p:nvPr>
        </p:nvSpPr>
        <p:spPr>
          <a:xfrm>
            <a:off x="838200" y="1023582"/>
            <a:ext cx="10515600" cy="51533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9144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Glucosazone/fructosazone and Galactosazone crystals are formed      during boiling itself. </a:t>
            </a:r>
            <a:endParaRPr/>
          </a:p>
          <a:p>
            <a:pPr indent="-177800" lvl="0" marL="91440" rtl="0" algn="just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 Maltosazone &amp; lactosazone crystals are formed only on cooling. </a:t>
            </a:r>
            <a:endParaRPr/>
          </a:p>
          <a:p>
            <a:pPr indent="-177800" lvl="0" marL="91440" rtl="0" algn="just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Osazone of these sugars are soluble in hot solution</a:t>
            </a:r>
            <a:endParaRPr/>
          </a:p>
          <a:p>
            <a:pPr indent="-177800" lvl="0" marL="9144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Char char="•"/>
            </a:pPr>
            <a:r>
              <a:rPr b="0" i="0" lang="en-US" sz="2800">
                <a:latin typeface="Times New Roman"/>
                <a:ea typeface="Times New Roman"/>
                <a:cs typeface="Times New Roman"/>
                <a:sym typeface="Times New Roman"/>
              </a:rPr>
              <a:t>This test is the only test that can be used to </a:t>
            </a:r>
            <a:r>
              <a:rPr b="0" i="0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distinguish lactose from maltose </a:t>
            </a:r>
            <a:r>
              <a:rPr b="0" i="0" lang="en-US" sz="2800">
                <a:latin typeface="Times New Roman"/>
                <a:ea typeface="Times New Roman"/>
                <a:cs typeface="Times New Roman"/>
                <a:sym typeface="Times New Roman"/>
              </a:rPr>
              <a:t>during the identification of unknown sugars.</a:t>
            </a:r>
            <a:endParaRPr/>
          </a:p>
          <a:p>
            <a:pPr indent="-177800" lvl="0" marL="9144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Char char="•"/>
            </a:pPr>
            <a:r>
              <a:rPr b="0" i="0" lang="en-US" sz="2800">
                <a:latin typeface="Times New Roman"/>
                <a:ea typeface="Times New Roman"/>
                <a:cs typeface="Times New Roman"/>
                <a:sym typeface="Times New Roman"/>
              </a:rPr>
              <a:t>This is a simple, cheap, and relatively less time-consuming test for the identification and differentiation of different sugars encountered in clinical practice.</a:t>
            </a:r>
            <a:endParaRPr/>
          </a:p>
          <a:p>
            <a:pPr indent="-177800" lvl="0" marL="9144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Char char="•"/>
            </a:pPr>
            <a:r>
              <a:rPr b="0" i="0" lang="en-US" sz="2800">
                <a:latin typeface="Times New Roman"/>
                <a:ea typeface="Times New Roman"/>
                <a:cs typeface="Times New Roman"/>
                <a:sym typeface="Times New Roman"/>
              </a:rPr>
              <a:t>This test can also be used for locating sugars in plant tissues.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5"/>
          <p:cNvSpPr txBox="1"/>
          <p:nvPr>
            <p:ph type="title"/>
          </p:nvPr>
        </p:nvSpPr>
        <p:spPr>
          <a:xfrm>
            <a:off x="838200" y="365126"/>
            <a:ext cx="10515600" cy="972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br>
              <a:rPr b="1" i="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>
                <a:solidFill>
                  <a:srgbClr val="95D2DD"/>
                </a:solidFill>
                <a:latin typeface="Calibri"/>
                <a:ea typeface="Calibri"/>
                <a:cs typeface="Calibri"/>
                <a:sym typeface="Calibri"/>
              </a:rPr>
              <a:t>Limitations of Osazone Test</a:t>
            </a:r>
            <a:br>
              <a:rPr b="1" i="0" lang="en-US">
                <a:solidFill>
                  <a:srgbClr val="95D2DD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>
              <a:solidFill>
                <a:srgbClr val="95D2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5"/>
          <p:cNvSpPr txBox="1"/>
          <p:nvPr>
            <p:ph idx="1" type="body"/>
          </p:nvPr>
        </p:nvSpPr>
        <p:spPr>
          <a:xfrm>
            <a:off x="838200" y="1337482"/>
            <a:ext cx="10515600" cy="4839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9144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t/>
            </a:r>
            <a:endParaRPr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test gives a positive result for </a:t>
            </a:r>
            <a:r>
              <a:rPr b="1" i="0"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sucrose</a:t>
            </a:r>
            <a:r>
              <a:rPr b="0" i="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when if boiled for </a:t>
            </a:r>
            <a:r>
              <a:rPr b="1" i="0"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r>
              <a:rPr b="0" i="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minutes or more even though sucrose is a non-reducing sugar.</a:t>
            </a:r>
            <a:endParaRPr/>
          </a:p>
          <a:p>
            <a:pPr indent="0" lvl="0" marL="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t/>
            </a:r>
            <a:endParaRPr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test is not effective if the sample contains a </a:t>
            </a:r>
            <a:r>
              <a:rPr b="1" i="0"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mixture of different sugars.</a:t>
            </a:r>
            <a:endParaRPr/>
          </a:p>
          <a:p>
            <a:pPr indent="0" lvl="0" marL="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t/>
            </a:r>
            <a:endParaRPr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Large quantities </a:t>
            </a:r>
            <a:r>
              <a:rPr b="0" i="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sugars are required for a positive result.</a:t>
            </a:r>
            <a:endParaRPr/>
          </a:p>
          <a:p>
            <a:pPr indent="0" lvl="0" marL="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br>
              <a:rPr b="0" i="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"/>
          <p:cNvSpPr txBox="1"/>
          <p:nvPr>
            <p:ph type="title"/>
          </p:nvPr>
        </p:nvSpPr>
        <p:spPr>
          <a:xfrm>
            <a:off x="677334" y="609600"/>
            <a:ext cx="8596668" cy="994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28D9F"/>
              </a:buClr>
              <a:buSzPct val="100000"/>
              <a:buFont typeface="Times New Roman"/>
              <a:buNone/>
            </a:pPr>
            <a:r>
              <a:rPr b="1" i="0" lang="en-US" sz="4900">
                <a:solidFill>
                  <a:srgbClr val="328D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Mucic Acid Test</a:t>
            </a:r>
            <a:br>
              <a:rPr b="1" i="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/>
          </a:p>
        </p:txBody>
      </p:sp>
      <p:sp>
        <p:nvSpPr>
          <p:cNvPr id="173" name="Google Shape;173;p16"/>
          <p:cNvSpPr txBox="1"/>
          <p:nvPr>
            <p:ph idx="1" type="body"/>
          </p:nvPr>
        </p:nvSpPr>
        <p:spPr>
          <a:xfrm>
            <a:off x="677334" y="1603949"/>
            <a:ext cx="8596668" cy="44374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3200" lvl="0" marL="9144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 "/>
            </a:pPr>
            <a:r>
              <a:rPr b="0" i="0"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Mucic acid test is a test that is highly specific and is used for the detection of the presence of </a:t>
            </a:r>
            <a:r>
              <a:rPr i="0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galactose </a:t>
            </a:r>
            <a:r>
              <a:rPr b="0" i="0"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b="0" i="0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lactose</a:t>
            </a:r>
            <a:r>
              <a:rPr b="0" i="0"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It is also termed galactaric acid that is named after the product of the reaction.</a:t>
            </a:r>
            <a:endParaRPr/>
          </a:p>
          <a:p>
            <a:pPr indent="-20320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328D9F"/>
              </a:buClr>
              <a:buSzPts val="3200"/>
              <a:buChar char=" "/>
            </a:pPr>
            <a:r>
              <a:rPr b="1" i="0" lang="en-US" sz="3200">
                <a:solidFill>
                  <a:srgbClr val="328D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Objectives of Mucic acid test</a:t>
            </a:r>
            <a:endParaRPr b="0" i="0" sz="3200">
              <a:solidFill>
                <a:srgbClr val="328D9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0320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detect the presence of galactose and lactose in a given sample.</a:t>
            </a:r>
            <a:endParaRPr/>
          </a:p>
          <a:p>
            <a:pPr indent="-20320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distinguish between the galactose containing saccharides and other sugars.</a:t>
            </a:r>
            <a:endParaRPr/>
          </a:p>
          <a:p>
            <a:pPr indent="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"/>
          <p:cNvSpPr txBox="1"/>
          <p:nvPr>
            <p:ph type="title"/>
          </p:nvPr>
        </p:nvSpPr>
        <p:spPr>
          <a:xfrm>
            <a:off x="677334" y="571799"/>
            <a:ext cx="8596668" cy="7844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28D9F"/>
              </a:buClr>
              <a:buSzPct val="100000"/>
              <a:buFont typeface="Times New Roman"/>
              <a:buNone/>
            </a:pPr>
            <a:r>
              <a:rPr b="1" i="0" lang="en-US" sz="4900">
                <a:solidFill>
                  <a:srgbClr val="328D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Principle of Mucic acid test</a:t>
            </a:r>
            <a:br>
              <a:rPr b="0" i="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79" name="Google Shape;179;p17"/>
          <p:cNvSpPr txBox="1"/>
          <p:nvPr>
            <p:ph idx="1" type="body"/>
          </p:nvPr>
        </p:nvSpPr>
        <p:spPr>
          <a:xfrm>
            <a:off x="1083734" y="1105360"/>
            <a:ext cx="8596800" cy="46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187960" lvl="0" marL="9144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b="0" i="0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Monosaccharides</a:t>
            </a:r>
            <a:r>
              <a:rPr b="0" i="0"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upon treating with potent oxidizing agents like </a:t>
            </a:r>
            <a:r>
              <a:rPr b="0" i="0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nitric acid </a:t>
            </a:r>
            <a:r>
              <a:rPr b="0" i="0"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yield </a:t>
            </a:r>
            <a:r>
              <a:rPr b="1" i="0"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saccharic acids </a:t>
            </a:r>
            <a:r>
              <a:rPr b="0" i="0"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(dicarboxylic acids).</a:t>
            </a:r>
            <a:endParaRPr/>
          </a:p>
          <a:p>
            <a:pPr indent="-18796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Nitric acid has the capacity to oxidize both aldehyde and primary alcoholic groups present at </a:t>
            </a:r>
            <a:r>
              <a:rPr b="1" i="0"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C1</a:t>
            </a:r>
            <a:r>
              <a:rPr b="0" i="0"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1" i="0"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C6</a:t>
            </a:r>
            <a:r>
              <a:rPr b="0" i="0"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respectively of galactose to yield an insoluble precipitate (</a:t>
            </a:r>
            <a:r>
              <a:rPr b="0" i="0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rod-shaped crystals</a:t>
            </a:r>
            <a:r>
              <a:rPr b="0" i="0"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of </a:t>
            </a:r>
            <a:r>
              <a:rPr b="1" i="0"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mucic acid</a:t>
            </a:r>
            <a:r>
              <a:rPr b="0" i="0"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under higher temperature.</a:t>
            </a:r>
            <a:endParaRPr/>
          </a:p>
          <a:p>
            <a:pPr indent="-18796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Lactose also yields a mucic acid, due to the hydrolysis of the glycosidic bond between the glucose and galactose.</a:t>
            </a:r>
            <a:endParaRPr/>
          </a:p>
          <a:p>
            <a:pPr indent="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"/>
          <p:cNvSpPr txBox="1"/>
          <p:nvPr>
            <p:ph type="title"/>
          </p:nvPr>
        </p:nvSpPr>
        <p:spPr>
          <a:xfrm>
            <a:off x="677333" y="623247"/>
            <a:ext cx="10936912" cy="22235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28D9F"/>
              </a:buClr>
              <a:buSzPts val="4400"/>
              <a:buFont typeface="Times New Roman"/>
              <a:buNone/>
            </a:pPr>
            <a:r>
              <a:rPr b="1" i="0" lang="en-US" sz="4400">
                <a:solidFill>
                  <a:srgbClr val="328D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Reaction</a:t>
            </a:r>
            <a:br>
              <a:rPr b="0" i="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b="0" baseline="-25000" i="0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OH-(CHOH)</a:t>
            </a:r>
            <a:r>
              <a:rPr b="0" baseline="-25000" i="0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-CHO + HNO</a:t>
            </a:r>
            <a:r>
              <a:rPr b="0" baseline="-25000" i="0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 →  CH</a:t>
            </a:r>
            <a:r>
              <a:rPr b="0" baseline="-25000" i="0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OH-(CHOH)</a:t>
            </a:r>
            <a:r>
              <a:rPr b="0" baseline="-25000" i="0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-CHO-NO</a:t>
            </a:r>
            <a:r>
              <a:rPr b="0" baseline="-25000" i="0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+ H</a:t>
            </a:r>
            <a:r>
              <a:rPr b="0" baseline="30000" i="0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br>
              <a:rPr b="0" i="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85" name="Google Shape;185;p18"/>
          <p:cNvSpPr txBox="1"/>
          <p:nvPr>
            <p:ph idx="1" type="body"/>
          </p:nvPr>
        </p:nvSpPr>
        <p:spPr>
          <a:xfrm>
            <a:off x="677334" y="2833141"/>
            <a:ext cx="8596668" cy="3208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28D9F"/>
              </a:buClr>
              <a:buSzPts val="3200"/>
              <a:buNone/>
            </a:pPr>
            <a:r>
              <a:rPr b="1" i="0" lang="en-US" sz="3200">
                <a:solidFill>
                  <a:srgbClr val="328D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4400">
                <a:solidFill>
                  <a:srgbClr val="328D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Reagent</a:t>
            </a:r>
            <a:endParaRPr b="0" i="0" sz="4400">
              <a:solidFill>
                <a:srgbClr val="328D9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0320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Mucic acid reagent: concentrated nitric acid</a:t>
            </a:r>
            <a:endParaRPr/>
          </a:p>
          <a:p>
            <a:pPr indent="-20320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 sample (1%)</a:t>
            </a:r>
            <a:endParaRPr/>
          </a:p>
          <a:p>
            <a:pPr indent="-20320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Distilled water</a:t>
            </a:r>
            <a:endParaRPr/>
          </a:p>
          <a:p>
            <a:pPr indent="0" lvl="0" marL="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"/>
          <p:cNvSpPr txBox="1"/>
          <p:nvPr>
            <p:ph type="title"/>
          </p:nvPr>
        </p:nvSpPr>
        <p:spPr>
          <a:xfrm>
            <a:off x="677334" y="504669"/>
            <a:ext cx="8596668" cy="934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28D9F"/>
              </a:buClr>
              <a:buSzPct val="100000"/>
              <a:buFont typeface="Times New Roman"/>
              <a:buNone/>
            </a:pPr>
            <a:r>
              <a:rPr b="1" i="0" lang="en-US" sz="4900">
                <a:solidFill>
                  <a:srgbClr val="328D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Procedure of Mucic acid test</a:t>
            </a:r>
            <a:br>
              <a:rPr b="0" i="0" lang="en-US">
                <a:solidFill>
                  <a:srgbClr val="328D9F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328D9F"/>
              </a:solidFill>
            </a:endParaRPr>
          </a:p>
        </p:txBody>
      </p:sp>
      <p:sp>
        <p:nvSpPr>
          <p:cNvPr id="191" name="Google Shape;191;p19"/>
          <p:cNvSpPr txBox="1"/>
          <p:nvPr>
            <p:ph idx="1" type="body"/>
          </p:nvPr>
        </p:nvSpPr>
        <p:spPr>
          <a:xfrm>
            <a:off x="677334" y="1439056"/>
            <a:ext cx="8596668" cy="46023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7800" lvl="0" marL="9144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eriod"/>
            </a:pPr>
            <a:r>
              <a:rPr b="0" i="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Take 6 ml of each distilled water and test sugar solutions in four test tubes separately.</a:t>
            </a:r>
            <a:endParaRPr/>
          </a:p>
          <a:p>
            <a:pPr indent="-17780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eriod"/>
            </a:pPr>
            <a:r>
              <a:rPr b="0" i="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 1 ml of Mucic acid reagent (concentrated nitric acid) to each tube.</a:t>
            </a:r>
            <a:endParaRPr/>
          </a:p>
          <a:p>
            <a:pPr indent="-17780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eriod"/>
            </a:pPr>
            <a:r>
              <a:rPr b="0" i="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Heat the test tubes in the water bath for 1-1/2 hours until the volume of the solution is reduced to 2-3 ml.</a:t>
            </a:r>
            <a:endParaRPr/>
          </a:p>
          <a:p>
            <a:pPr indent="-17780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eriod"/>
            </a:pPr>
            <a:r>
              <a:rPr b="0" i="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 the test tube sit overnight before collecting the results.</a:t>
            </a:r>
            <a:endParaRPr/>
          </a:p>
          <a:p>
            <a:pPr indent="-15240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400"/>
              <a:buChar char=" "/>
            </a:pPr>
            <a:br>
              <a:rPr b="0" i="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title"/>
          </p:nvPr>
        </p:nvSpPr>
        <p:spPr>
          <a:xfrm>
            <a:off x="838200" y="365126"/>
            <a:ext cx="10515600" cy="549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5D2DD"/>
              </a:buClr>
              <a:buSzPct val="100000"/>
              <a:buFont typeface="Calibri"/>
              <a:buNone/>
            </a:pPr>
            <a:r>
              <a:rPr b="1" lang="en-US">
                <a:solidFill>
                  <a:srgbClr val="95D2DD"/>
                </a:solidFill>
              </a:rPr>
              <a:t>Osazone test :-</a:t>
            </a:r>
            <a:endParaRPr b="1">
              <a:solidFill>
                <a:srgbClr val="95D2DD"/>
              </a:solidFill>
            </a:endParaRPr>
          </a:p>
        </p:txBody>
      </p:sp>
      <p:sp>
        <p:nvSpPr>
          <p:cNvPr id="92" name="Google Shape;92;p2"/>
          <p:cNvSpPr txBox="1"/>
          <p:nvPr>
            <p:ph idx="1" type="body"/>
          </p:nvPr>
        </p:nvSpPr>
        <p:spPr>
          <a:xfrm>
            <a:off x="838200" y="1214203"/>
            <a:ext cx="10515600" cy="4962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9144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Osazone test is a chemical test used to detect </a:t>
            </a:r>
            <a:r>
              <a:rPr b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reducing sugars.</a:t>
            </a:r>
            <a:endParaRPr/>
          </a:p>
          <a:p>
            <a:pPr indent="-177800" lvl="0" marL="91440" rtl="0" algn="just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Osazones are derivatives of carbohydrate formed by </a:t>
            </a:r>
            <a:r>
              <a:rPr b="1" lang="en-US" sz="2800">
                <a:latin typeface="Times New Roman"/>
                <a:ea typeface="Times New Roman"/>
                <a:cs typeface="Times New Roman"/>
                <a:sym typeface="Times New Roman"/>
              </a:rPr>
              <a:t>boiling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reducing sugar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(free carbonyl group) with </a:t>
            </a:r>
            <a:r>
              <a:rPr b="1" lang="en-US" sz="2800">
                <a:latin typeface="Times New Roman"/>
                <a:ea typeface="Times New Roman"/>
                <a:cs typeface="Times New Roman"/>
                <a:sym typeface="Times New Roman"/>
              </a:rPr>
              <a:t>excess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phenyl hydrazine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 .</a:t>
            </a:r>
            <a:endParaRPr/>
          </a:p>
          <a:p>
            <a:pPr indent="0" lvl="0" marL="0" rtl="0" algn="just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7800" lvl="0" marL="91440" rtl="0" algn="just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Although all reducing sugars form crystalline derivatives in this test that called 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(osazones) but 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can </a:t>
            </a:r>
            <a:r>
              <a:rPr b="0" i="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differentiate between these different reducing sugars </a:t>
            </a:r>
            <a:r>
              <a:rPr b="0" i="0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the basis of </a:t>
            </a:r>
            <a:r>
              <a:rPr b="0" i="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time of appearance of the complex.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780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test is also termed Phenyl hydrazine (C</a:t>
            </a:r>
            <a:r>
              <a:rPr b="0" i="0"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b="0" i="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b="0" i="0"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b="0" i="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NHNH</a:t>
            </a:r>
            <a:r>
              <a:rPr b="0" i="0"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 test based on the reagent used for this test.</a:t>
            </a:r>
            <a:endParaRPr/>
          </a:p>
          <a:p>
            <a:pPr indent="0" lvl="0" marL="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"/>
          <p:cNvSpPr txBox="1"/>
          <p:nvPr>
            <p:ph type="title"/>
          </p:nvPr>
        </p:nvSpPr>
        <p:spPr>
          <a:xfrm>
            <a:off x="473063" y="24983"/>
            <a:ext cx="8051429" cy="2612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7" name="Google Shape;197;p20"/>
          <p:cNvSpPr txBox="1"/>
          <p:nvPr>
            <p:ph idx="1" type="body"/>
          </p:nvPr>
        </p:nvSpPr>
        <p:spPr>
          <a:xfrm>
            <a:off x="677334" y="4013617"/>
            <a:ext cx="8596668" cy="2612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52400" lvl="0" marL="9144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formation of crystal at the bottom of the tube indicates a positive result which means that the sample solution has galactose or its derivatives.</a:t>
            </a:r>
            <a:endParaRPr/>
          </a:p>
          <a:p>
            <a:pPr indent="-15240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absence of such crystals indicates a negative result and represents that the sample doesn’t have galactose or its derivative. The solution might still have other carbohydrates.</a:t>
            </a:r>
            <a:endParaRPr/>
          </a:p>
          <a:p>
            <a:pPr indent="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98" name="Google Shape;19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063" y="24983"/>
            <a:ext cx="9159678" cy="3692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 txBox="1"/>
          <p:nvPr>
            <p:ph type="title"/>
          </p:nvPr>
        </p:nvSpPr>
        <p:spPr>
          <a:xfrm>
            <a:off x="677334" y="624589"/>
            <a:ext cx="8596668" cy="2804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28D9F"/>
              </a:buClr>
              <a:buSzPct val="100000"/>
              <a:buFont typeface="Times New Roman"/>
              <a:buNone/>
            </a:pPr>
            <a:r>
              <a:rPr b="1" i="0" lang="en-US" sz="4900">
                <a:solidFill>
                  <a:srgbClr val="328D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Uses</a:t>
            </a:r>
            <a:br>
              <a:rPr b="0" i="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most important use of the mucic acid test is to identify the presence of </a:t>
            </a:r>
            <a:r>
              <a:rPr b="1" i="0" lang="en-US" sz="3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galactose </a:t>
            </a:r>
            <a:r>
              <a:rPr b="0" i="0" lang="en-US" sz="3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its derivatives in the </a:t>
            </a:r>
            <a:r>
              <a:rPr b="1" i="0" lang="en-US" sz="3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food sample </a:t>
            </a:r>
            <a:r>
              <a:rPr b="0" i="0" lang="en-US" sz="3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in synthetics manufacture.</a:t>
            </a:r>
            <a:br>
              <a:rPr b="0" i="0" lang="en-US" sz="3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3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test can also be used to detect the presence of </a:t>
            </a:r>
            <a:r>
              <a:rPr b="1" i="0" lang="en-US" sz="3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lactose.</a:t>
            </a:r>
            <a:br>
              <a:rPr b="0" i="0" lang="en-US" sz="3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21"/>
          <p:cNvSpPr txBox="1"/>
          <p:nvPr>
            <p:ph idx="1" type="body"/>
          </p:nvPr>
        </p:nvSpPr>
        <p:spPr>
          <a:xfrm>
            <a:off x="677334" y="3429000"/>
            <a:ext cx="8596668" cy="2612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9400" lvl="0" marL="9144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28D9F"/>
              </a:buClr>
              <a:buSzPts val="4400"/>
              <a:buChar char=" "/>
            </a:pPr>
            <a:r>
              <a:rPr b="1" i="0" lang="en-US" sz="4400">
                <a:solidFill>
                  <a:srgbClr val="328D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Limitations</a:t>
            </a:r>
            <a:endParaRPr b="0" i="0" sz="4400">
              <a:solidFill>
                <a:srgbClr val="328D9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780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test cannot distinguish between monosaccharides and disaccharide derivations of galactose.</a:t>
            </a:r>
            <a:endParaRPr/>
          </a:p>
          <a:p>
            <a:pPr indent="-17780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some cases, a false positive result might occur due to impurities with carbonyl groups at the terminal ends.</a:t>
            </a:r>
            <a:endParaRPr/>
          </a:p>
          <a:p>
            <a:pPr indent="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"/>
          <p:cNvSpPr txBox="1"/>
          <p:nvPr>
            <p:ph type="title"/>
          </p:nvPr>
        </p:nvSpPr>
        <p:spPr>
          <a:xfrm>
            <a:off x="872206" y="609601"/>
            <a:ext cx="8596668" cy="889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imes New Roman"/>
              <a:buNone/>
            </a:pP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Applications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22"/>
          <p:cNvSpPr txBox="1"/>
          <p:nvPr>
            <p:ph idx="1" type="body"/>
          </p:nvPr>
        </p:nvSpPr>
        <p:spPr>
          <a:xfrm>
            <a:off x="677334" y="1499017"/>
            <a:ext cx="8596800" cy="45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3200" lvl="0" marL="9144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Calibri"/>
              <a:buAutoNum type="arabicPeriod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Galactose is component of antigen in blood cell that determine the blood type within ABO system.</a:t>
            </a:r>
            <a:endParaRPr/>
          </a:p>
          <a:p>
            <a:pPr indent="-20320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Calibri"/>
              <a:buAutoNum type="arabicPeriod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Diagnosis of galactosemia by determining galactose in urine and blood.</a:t>
            </a:r>
            <a:endParaRPr/>
          </a:p>
          <a:p>
            <a:pPr indent="0" lvl="0" marL="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3200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H.W </a:t>
            </a:r>
            <a:endParaRPr/>
          </a:p>
          <a:p>
            <a:pPr indent="0" lvl="0" marL="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3200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What’s make music acid test exclusive for galactose?? 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type="title"/>
          </p:nvPr>
        </p:nvSpPr>
        <p:spPr>
          <a:xfrm>
            <a:off x="838200" y="359764"/>
            <a:ext cx="10515600" cy="734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br>
              <a:rPr b="1" i="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>
                <a:solidFill>
                  <a:srgbClr val="95D2DD"/>
                </a:solidFill>
                <a:latin typeface="Arial"/>
                <a:ea typeface="Arial"/>
                <a:cs typeface="Arial"/>
                <a:sym typeface="Arial"/>
              </a:rPr>
              <a:t>Objectives of Osazone Test</a:t>
            </a:r>
            <a:br>
              <a:rPr b="0" i="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98" name="Google Shape;98;p3"/>
          <p:cNvSpPr txBox="1"/>
          <p:nvPr>
            <p:ph idx="1" type="body"/>
          </p:nvPr>
        </p:nvSpPr>
        <p:spPr>
          <a:xfrm>
            <a:off x="570913" y="1094282"/>
            <a:ext cx="10515600" cy="5082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b="0" i="0"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detect reducing sugars.</a:t>
            </a:r>
            <a:endParaRPr/>
          </a:p>
          <a:p>
            <a:pPr indent="-514350" lvl="0" marL="51435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b="0" i="0"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differentiate reducing sugars from non-reducing sugars</a:t>
            </a:r>
            <a:endParaRPr/>
          </a:p>
          <a:p>
            <a:pPr indent="-514350" lvl="0" marL="51435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b="0" i="0"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distinguish different reducing sugars between each other.</a:t>
            </a:r>
            <a:endParaRPr/>
          </a:p>
          <a:p>
            <a:pPr indent="0" lvl="0" marL="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95D2DD"/>
              </a:buClr>
              <a:buSzPts val="3200"/>
              <a:buNone/>
            </a:pPr>
            <a:r>
              <a:rPr b="1" lang="en-US" sz="3200">
                <a:solidFill>
                  <a:srgbClr val="95D2D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Note:-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Sucrose, does not form osazone crystals because it is a non reducing sugar as it has no free carbonyl group.</a:t>
            </a:r>
            <a:endParaRPr/>
          </a:p>
          <a:p>
            <a:pPr indent="0" lvl="0" marL="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>
            <p:ph type="title"/>
          </p:nvPr>
        </p:nvSpPr>
        <p:spPr>
          <a:xfrm>
            <a:off x="838200" y="365126"/>
            <a:ext cx="10515600" cy="6542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br>
              <a:rPr b="1" i="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>
                <a:solidFill>
                  <a:srgbClr val="95D2DD"/>
                </a:solidFill>
                <a:latin typeface="Calibri"/>
                <a:ea typeface="Calibri"/>
                <a:cs typeface="Calibri"/>
                <a:sym typeface="Calibri"/>
              </a:rPr>
              <a:t>Principle of Osazone Test</a:t>
            </a:r>
            <a:br>
              <a:rPr b="0" i="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04" name="Google Shape;104;p4"/>
          <p:cNvSpPr txBox="1"/>
          <p:nvPr>
            <p:ph idx="1" type="body"/>
          </p:nvPr>
        </p:nvSpPr>
        <p:spPr>
          <a:xfrm>
            <a:off x="628337" y="1184224"/>
            <a:ext cx="10515600" cy="49327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7800" lvl="0" marL="9144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reagent for this test consists of </a:t>
            </a:r>
            <a:r>
              <a:rPr b="1" i="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phenyl hydrazine </a:t>
            </a:r>
            <a:r>
              <a:rPr b="0" i="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i="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acetate buffer</a:t>
            </a:r>
            <a:r>
              <a:rPr b="0" i="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0" lvl="0" marL="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</a:pPr>
            <a:r>
              <a:t/>
            </a:r>
            <a:endParaRPr b="0" i="0"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780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test is based on the fact that carbohydrates with free or potentially free </a:t>
            </a:r>
            <a:r>
              <a:rPr b="0" i="0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carbonyl groups </a:t>
            </a:r>
            <a:r>
              <a:rPr b="0" i="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react with </a:t>
            </a:r>
            <a:r>
              <a:rPr b="0" i="0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phenyl hydrazine </a:t>
            </a:r>
            <a:r>
              <a:rPr b="0" i="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form </a:t>
            </a:r>
            <a:r>
              <a:rPr b="0" i="0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osazone.</a:t>
            </a:r>
            <a:endParaRPr/>
          </a:p>
          <a:p>
            <a:pPr indent="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</a:pPr>
            <a:r>
              <a:t/>
            </a:r>
            <a:endParaRPr b="0" i="0"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780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condensation-oxidation-condensation </a:t>
            </a:r>
            <a:r>
              <a:rPr b="0" i="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reaction between three molecules of phenyl hydrazine and carbon one of aldoses and carbon two of ketoses yields 1, 2-diphenyhydrazone, which is known as </a:t>
            </a:r>
            <a:r>
              <a:rPr i="0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osazone.</a:t>
            </a:r>
            <a:endParaRPr/>
          </a:p>
          <a:p>
            <a:pPr indent="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/>
          <p:nvPr>
            <p:ph idx="1" type="body"/>
          </p:nvPr>
        </p:nvSpPr>
        <p:spPr>
          <a:xfrm>
            <a:off x="314793" y="176069"/>
            <a:ext cx="11039007" cy="650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800">
                <a:solidFill>
                  <a:srgbClr val="000000"/>
                </a:solidFill>
              </a:rPr>
              <a:t> </a:t>
            </a:r>
            <a:endParaRPr/>
          </a:p>
          <a:p>
            <a:pPr indent="0" lvl="0" marL="0" rtl="0" algn="just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b="1" lang="en-US" sz="3600">
                <a:solidFill>
                  <a:srgbClr val="FF0000"/>
                </a:solidFill>
              </a:rPr>
              <a:t>It involves two reactions</a:t>
            </a:r>
            <a:r>
              <a:rPr lang="en-US" sz="2800">
                <a:solidFill>
                  <a:srgbClr val="000000"/>
                </a:solidFill>
              </a:rPr>
              <a:t>.</a:t>
            </a:r>
            <a:endParaRPr/>
          </a:p>
          <a:p>
            <a:pPr indent="0" lvl="0" marL="0" rtl="0" algn="just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800">
                <a:solidFill>
                  <a:srgbClr val="000000"/>
                </a:solidFill>
              </a:rPr>
              <a:t> </a:t>
            </a:r>
            <a:endParaRPr/>
          </a:p>
          <a:p>
            <a:pPr indent="-177800" lvl="0" marL="91440" rtl="0" algn="just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✔"/>
            </a:pPr>
            <a:r>
              <a:rPr b="1" lang="en-US" sz="2800">
                <a:solidFill>
                  <a:srgbClr val="FF0000"/>
                </a:solidFill>
              </a:rPr>
              <a:t>Firstly</a:t>
            </a:r>
            <a:r>
              <a:rPr lang="en-US" sz="2800">
                <a:solidFill>
                  <a:srgbClr val="000000"/>
                </a:solidFill>
              </a:rPr>
              <a:t> glucose with phenyl hydrazine gives </a:t>
            </a:r>
            <a:r>
              <a:rPr lang="en-US" sz="2800">
                <a:solidFill>
                  <a:srgbClr val="0070C0"/>
                </a:solidFill>
              </a:rPr>
              <a:t>glucose phenyl hydrazone</a:t>
            </a:r>
            <a:r>
              <a:rPr lang="en-US" sz="2800">
                <a:solidFill>
                  <a:srgbClr val="000000"/>
                </a:solidFill>
              </a:rPr>
              <a:t> by </a:t>
            </a:r>
            <a:r>
              <a:rPr b="1" lang="en-US" sz="2800">
                <a:solidFill>
                  <a:srgbClr val="000000"/>
                </a:solidFill>
              </a:rPr>
              <a:t>elimination of a water </a:t>
            </a:r>
            <a:r>
              <a:rPr lang="en-US" sz="2800">
                <a:solidFill>
                  <a:srgbClr val="000000"/>
                </a:solidFill>
              </a:rPr>
              <a:t>molecule from the </a:t>
            </a:r>
            <a:r>
              <a:rPr b="1" lang="en-US" sz="2800">
                <a:solidFill>
                  <a:srgbClr val="000000"/>
                </a:solidFill>
              </a:rPr>
              <a:t>functional group. </a:t>
            </a:r>
            <a:endParaRPr/>
          </a:p>
          <a:p>
            <a:pPr indent="-177800" lvl="0" marL="91440" rtl="0" algn="just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✔"/>
            </a:pPr>
            <a:r>
              <a:rPr b="1" lang="en-US" sz="2800">
                <a:solidFill>
                  <a:srgbClr val="FF0000"/>
                </a:solidFill>
              </a:rPr>
              <a:t>The next step </a:t>
            </a:r>
            <a:r>
              <a:rPr lang="en-US" sz="2800">
                <a:solidFill>
                  <a:srgbClr val="000000"/>
                </a:solidFill>
              </a:rPr>
              <a:t>involves reaction of </a:t>
            </a:r>
            <a:r>
              <a:rPr b="1" lang="en-US" sz="2800">
                <a:solidFill>
                  <a:srgbClr val="000000"/>
                </a:solidFill>
              </a:rPr>
              <a:t>one</a:t>
            </a:r>
            <a:r>
              <a:rPr lang="en-US" sz="2800">
                <a:solidFill>
                  <a:srgbClr val="000000"/>
                </a:solidFill>
              </a:rPr>
              <a:t> equivalent of </a:t>
            </a:r>
            <a:r>
              <a:rPr b="1" lang="en-US" sz="2800">
                <a:solidFill>
                  <a:srgbClr val="000000"/>
                </a:solidFill>
              </a:rPr>
              <a:t>glucose phenyl hydrazone </a:t>
            </a:r>
            <a:r>
              <a:rPr lang="en-US" sz="2800">
                <a:solidFill>
                  <a:srgbClr val="000000"/>
                </a:solidFill>
              </a:rPr>
              <a:t>with </a:t>
            </a:r>
            <a:r>
              <a:rPr b="1" lang="en-US" sz="2800">
                <a:solidFill>
                  <a:srgbClr val="000000"/>
                </a:solidFill>
              </a:rPr>
              <a:t>two </a:t>
            </a:r>
            <a:r>
              <a:rPr lang="en-US" sz="2800">
                <a:solidFill>
                  <a:srgbClr val="000000"/>
                </a:solidFill>
              </a:rPr>
              <a:t>equivalents of </a:t>
            </a:r>
            <a:r>
              <a:rPr b="1" lang="en-US" sz="2800">
                <a:solidFill>
                  <a:srgbClr val="000000"/>
                </a:solidFill>
              </a:rPr>
              <a:t>phenyl hydrazine </a:t>
            </a:r>
            <a:r>
              <a:rPr lang="en-US" sz="2800">
                <a:solidFill>
                  <a:srgbClr val="000000"/>
                </a:solidFill>
              </a:rPr>
              <a:t>(excess). </a:t>
            </a:r>
            <a:endParaRPr/>
          </a:p>
          <a:p>
            <a:pPr indent="0" lvl="0" marL="0" rtl="0" algn="just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0070C0"/>
              </a:buClr>
              <a:buSzPts val="2800"/>
              <a:buNone/>
            </a:pPr>
            <a:r>
              <a:rPr b="1" lang="en-US" sz="2800">
                <a:solidFill>
                  <a:srgbClr val="0070C0"/>
                </a:solidFill>
              </a:rPr>
              <a:t>First</a:t>
            </a:r>
            <a:r>
              <a:rPr lang="en-US" sz="2800">
                <a:solidFill>
                  <a:srgbClr val="000000"/>
                </a:solidFill>
              </a:rPr>
              <a:t> phenyl hydrazine is involved in </a:t>
            </a:r>
            <a:r>
              <a:rPr b="1" lang="en-US" sz="2800">
                <a:solidFill>
                  <a:srgbClr val="000000"/>
                </a:solidFill>
              </a:rPr>
              <a:t>oxidizing</a:t>
            </a:r>
            <a:r>
              <a:rPr lang="en-US" sz="2800">
                <a:solidFill>
                  <a:srgbClr val="000000"/>
                </a:solidFill>
              </a:rPr>
              <a:t> the alpha carbon to a </a:t>
            </a:r>
            <a:r>
              <a:rPr b="1" lang="en-US" sz="2800">
                <a:solidFill>
                  <a:srgbClr val="000000"/>
                </a:solidFill>
              </a:rPr>
              <a:t>carbonyl group.</a:t>
            </a:r>
            <a:endParaRPr/>
          </a:p>
          <a:p>
            <a:pPr indent="0" lvl="0" marL="0" rtl="0" algn="just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0070C0"/>
              </a:buClr>
              <a:buSzPts val="2800"/>
              <a:buNone/>
            </a:pPr>
            <a:r>
              <a:rPr b="1" lang="en-US" sz="2800">
                <a:solidFill>
                  <a:srgbClr val="0070C0"/>
                </a:solidFill>
              </a:rPr>
              <a:t>Second</a:t>
            </a:r>
            <a:r>
              <a:rPr lang="en-US" sz="2800">
                <a:solidFill>
                  <a:srgbClr val="000000"/>
                </a:solidFill>
              </a:rPr>
              <a:t> phenyl hydrazine involves in </a:t>
            </a:r>
            <a:r>
              <a:rPr b="1" lang="en-US" sz="2800">
                <a:solidFill>
                  <a:srgbClr val="000000"/>
                </a:solidFill>
              </a:rPr>
              <a:t>removal of one water</a:t>
            </a:r>
            <a:r>
              <a:rPr lang="en-US" sz="2800">
                <a:solidFill>
                  <a:srgbClr val="000000"/>
                </a:solidFill>
              </a:rPr>
              <a:t> molecule with the new-formed carbonyl group and forming the similar </a:t>
            </a:r>
            <a:r>
              <a:rPr b="1" lang="en-US" sz="2800">
                <a:solidFill>
                  <a:srgbClr val="000000"/>
                </a:solidFill>
              </a:rPr>
              <a:t>carbon nitrogen </a:t>
            </a:r>
            <a:r>
              <a:rPr lang="en-US" sz="2800">
                <a:solidFill>
                  <a:srgbClr val="000000"/>
                </a:solidFill>
              </a:rPr>
              <a:t>bond. The alpha carbon is attacked here because it is more reactive than the others.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 txBox="1"/>
          <p:nvPr>
            <p:ph idx="1" type="body"/>
          </p:nvPr>
        </p:nvSpPr>
        <p:spPr>
          <a:xfrm>
            <a:off x="-16042" y="-553453"/>
            <a:ext cx="12192000" cy="7427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9144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t/>
            </a:r>
            <a:endParaRPr b="0" i="0">
              <a:solidFill>
                <a:srgbClr val="2A2A2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t/>
            </a:r>
            <a:endParaRPr>
              <a:solidFill>
                <a:srgbClr val="2A2A2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320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95D2DD"/>
              </a:buClr>
              <a:buSzPts val="3200"/>
              <a:buChar char=" "/>
            </a:pPr>
            <a:r>
              <a:rPr b="1" lang="en-US" sz="3200">
                <a:solidFill>
                  <a:srgbClr val="95D2DD"/>
                </a:solidFill>
              </a:rPr>
              <a:t>Note</a:t>
            </a:r>
            <a:r>
              <a:rPr b="1" lang="en-US">
                <a:solidFill>
                  <a:srgbClr val="95D2DD"/>
                </a:solidFill>
              </a:rPr>
              <a:t>:</a:t>
            </a:r>
            <a:endParaRPr/>
          </a:p>
          <a:p>
            <a:pPr indent="-15240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</a:pPr>
            <a:r>
              <a:rPr lang="en-US"/>
              <a:t> 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Glucose, fructose &amp; mannose form identical osazones. These sugars differ only C1 &amp; C2.  Osazone formation involves C1 &amp; C2. The difference between these sugars at C1 &amp; C2 are masked during osazone formation.</a:t>
            </a:r>
            <a:endParaRPr/>
          </a:p>
          <a:p>
            <a:pPr indent="-15240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</a:pPr>
            <a:r>
              <a:rPr b="0" i="0" lang="en-US">
                <a:latin typeface="Roboto"/>
                <a:ea typeface="Roboto"/>
                <a:cs typeface="Roboto"/>
                <a:sym typeface="Roboto"/>
              </a:rPr>
              <a:t>Osazone formation destroys the configuration of C 1 or C-2 of the sugar       but does not affect the configuration of the rest of the molecule.</a:t>
            </a:r>
            <a:endParaRPr/>
          </a:p>
          <a:p>
            <a:pPr indent="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t/>
            </a:r>
            <a:endParaRPr b="0" i="0">
              <a:latin typeface="Roboto"/>
              <a:ea typeface="Roboto"/>
              <a:cs typeface="Roboto"/>
              <a:sym typeface="Roboto"/>
            </a:endParaRPr>
          </a:p>
          <a:p>
            <a:pPr indent="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20" name="Google Shape;12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757" y="3160295"/>
            <a:ext cx="11598443" cy="3416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 txBox="1"/>
          <p:nvPr>
            <p:ph idx="1" type="body"/>
          </p:nvPr>
        </p:nvSpPr>
        <p:spPr>
          <a:xfrm>
            <a:off x="838200" y="284813"/>
            <a:ext cx="10515600" cy="6355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9144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26" name="Google Shape;12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260894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"/>
          <p:cNvSpPr txBox="1"/>
          <p:nvPr>
            <p:ph idx="1" type="body"/>
          </p:nvPr>
        </p:nvSpPr>
        <p:spPr>
          <a:xfrm>
            <a:off x="838200" y="647700"/>
            <a:ext cx="10515600" cy="5529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7800" lvl="0" marL="9144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Char char=" 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Osazones are highly coloured and crystalline compounds and can be easily detected. Each </a:t>
            </a:r>
            <a:r>
              <a:rPr b="1" lang="en-US" sz="2800">
                <a:latin typeface="Times New Roman"/>
                <a:ea typeface="Times New Roman"/>
                <a:cs typeface="Times New Roman"/>
                <a:sym typeface="Times New Roman"/>
              </a:rPr>
              <a:t>sugar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has a 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characteristic crystal form of osazones </a:t>
            </a:r>
            <a:r>
              <a:rPr b="0" i="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characteristic shape, solubility, melting point, and time of formation.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780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Osazone is different for different sugars.</a:t>
            </a:r>
            <a:endParaRPr/>
          </a:p>
          <a:p>
            <a:pPr indent="-17780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Since both carbons 1 and 2 are involved in the reaction, C-2 epimers produce the same osazone.</a:t>
            </a:r>
            <a:endParaRPr/>
          </a:p>
          <a:p>
            <a:pPr indent="-17780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800"/>
              <a:buChar char=" "/>
            </a:pPr>
            <a:r>
              <a:rPr b="0" i="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Similarly, ketoses with a configuration identical to aldoses below C-2 give the same osazones, e.g. glucose and fructose.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</a:pPr>
            <a:r>
              <a:t/>
            </a:r>
            <a:endParaRPr b="0" i="0"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etropolitan">
  <a:themeElements>
    <a:clrScheme name="Metropolitan">
      <a:dk1>
        <a:srgbClr val="000000"/>
      </a:dk1>
      <a:lt1>
        <a:srgbClr val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2023-11-18T03:12:26Z</dcterms:created>
  <dc:creator>dhuha F. taaban</dc:creator>
</cp:coreProperties>
</file>